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7" r:id="rId8"/>
    <p:sldId id="262" r:id="rId9"/>
    <p:sldId id="263" r:id="rId10"/>
    <p:sldId id="265" r:id="rId11"/>
    <p:sldId id="266" r:id="rId12"/>
  </p:sldIdLst>
  <p:sldSz cx="18288000" cy="10287000"/>
  <p:notesSz cx="6858000" cy="9144000"/>
  <p:embeddedFontLst>
    <p:embeddedFont>
      <p:font typeface="Aharoni" panose="02010803020104030203" pitchFamily="2" charset="-79"/>
      <p:bold r:id="rId14"/>
    </p:embeddedFont>
    <p:embeddedFont>
      <p:font typeface="Avenir Next LT Pro" panose="020B050402020202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Clear Sans Regular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4BFF"/>
    <a:srgbClr val="B633FF"/>
    <a:srgbClr val="A90DFF"/>
    <a:srgbClr val="2E44D8"/>
    <a:srgbClr val="6137FB"/>
    <a:srgbClr val="9936FC"/>
    <a:srgbClr val="A100FF"/>
    <a:srgbClr val="AC9DE3"/>
    <a:srgbClr val="C6D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10" autoAdjust="0"/>
    <p:restoredTop sz="95033" autoAdjust="0"/>
  </p:normalViewPr>
  <p:slideViewPr>
    <p:cSldViewPr>
      <p:cViewPr varScale="1">
        <p:scale>
          <a:sx n="52" d="100"/>
          <a:sy n="52" d="100"/>
        </p:scale>
        <p:origin x="98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ughd\Desktop\clean_datase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400" b="0" i="0" u="none" strike="noStrike" kern="1200" cap="none" spc="50" normalizeH="0" baseline="0">
                <a:solidFill>
                  <a:schemeClr val="tx1">
                    <a:lumMod val="65000"/>
                    <a:lumOff val="35000"/>
                  </a:schemeClr>
                </a:solidFill>
                <a:latin typeface="+mj-lt"/>
                <a:ea typeface="+mj-ea"/>
                <a:cs typeface="+mj-cs"/>
              </a:defRPr>
            </a:pPr>
            <a:r>
              <a:rPr lang="en-US" sz="2400"/>
              <a:t>Top 5 Types</a:t>
            </a:r>
            <a:r>
              <a:rPr lang="en-US" sz="2400" baseline="0"/>
              <a:t> of Content</a:t>
            </a:r>
            <a:endParaRPr lang="en-US" sz="2400"/>
          </a:p>
        </c:rich>
      </c:tx>
      <c:overlay val="0"/>
      <c:spPr>
        <a:noFill/>
        <a:ln>
          <a:noFill/>
        </a:ln>
        <a:effectLst/>
      </c:spPr>
      <c:txPr>
        <a:bodyPr rot="0" spcFirstLastPara="1" vertOverflow="ellipsis" vert="horz" wrap="square" anchor="ctr" anchorCtr="1"/>
        <a:lstStyle/>
        <a:p>
          <a:pPr>
            <a:defRPr sz="24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Sheet1!$I$2</c:f>
              <c:strCache>
                <c:ptCount val="1"/>
                <c:pt idx="0">
                  <c:v>Score</c:v>
                </c:pt>
              </c:strCache>
            </c:strRef>
          </c:tx>
          <c:spPr>
            <a:solidFill>
              <a:srgbClr val="A100FF"/>
            </a:solidFill>
            <a:ln>
              <a:noFill/>
            </a:ln>
            <a:effectLst/>
          </c:spPr>
          <c:invertIfNegative val="0"/>
          <c:cat>
            <c:strRef>
              <c:f>Sheet1!$H$3:$H$7</c:f>
              <c:strCache>
                <c:ptCount val="5"/>
                <c:pt idx="0">
                  <c:v>animals</c:v>
                </c:pt>
                <c:pt idx="1">
                  <c:v>science</c:v>
                </c:pt>
                <c:pt idx="2">
                  <c:v>healthy eating</c:v>
                </c:pt>
                <c:pt idx="3">
                  <c:v>technology</c:v>
                </c:pt>
                <c:pt idx="4">
                  <c:v>food</c:v>
                </c:pt>
              </c:strCache>
            </c:strRef>
          </c:cat>
          <c:val>
            <c:numRef>
              <c:f>Sheet1!$I$3:$I$7</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D571-45E4-8BAC-BA9E1696BAB2}"/>
            </c:ext>
          </c:extLst>
        </c:ser>
        <c:dLbls>
          <c:showLegendKey val="0"/>
          <c:showVal val="0"/>
          <c:showCatName val="0"/>
          <c:showSerName val="0"/>
          <c:showPercent val="0"/>
          <c:showBubbleSize val="0"/>
        </c:dLbls>
        <c:gapWidth val="80"/>
        <c:overlap val="25"/>
        <c:axId val="1768163792"/>
        <c:axId val="1768164752"/>
      </c:barChart>
      <c:catAx>
        <c:axId val="1768163792"/>
        <c:scaling>
          <c:orientation val="minMax"/>
        </c:scaling>
        <c:delete val="0"/>
        <c:axPos val="b"/>
        <c:title>
          <c:tx>
            <c:rich>
              <a:bodyPr rot="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r>
                  <a:rPr lang="en-US" sz="1100"/>
                  <a:t>Categories</a:t>
                </a:r>
              </a:p>
            </c:rich>
          </c:tx>
          <c:overlay val="0"/>
          <c:spPr>
            <a:noFill/>
            <a:ln>
              <a:noFill/>
            </a:ln>
            <a:effectLst/>
          </c:spPr>
          <c:txPr>
            <a:bodyPr rot="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1768164752"/>
        <c:crosses val="autoZero"/>
        <c:auto val="1"/>
        <c:lblAlgn val="ctr"/>
        <c:lblOffset val="100"/>
        <c:noMultiLvlLbl val="0"/>
      </c:catAx>
      <c:valAx>
        <c:axId val="176816475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r>
                  <a:rPr lang="en-US" sz="1100"/>
                  <a:t>Popularity score</a:t>
                </a:r>
              </a:p>
            </c:rich>
          </c:tx>
          <c:overlay val="0"/>
          <c:spPr>
            <a:noFill/>
            <a:ln>
              <a:noFill/>
            </a:ln>
            <a:effectLst/>
          </c:spPr>
          <c:txPr>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1">
                    <a:lumMod val="65000"/>
                    <a:lumOff val="35000"/>
                  </a:schemeClr>
                </a:solidFill>
                <a:latin typeface="+mn-lt"/>
                <a:ea typeface="+mn-ea"/>
                <a:cs typeface="+mn-cs"/>
              </a:defRPr>
            </a:pPr>
            <a:endParaRPr lang="en-US"/>
          </a:p>
        </c:txPr>
        <c:crossAx val="1768163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836262" y="2865706"/>
            <a:ext cx="6487160" cy="4158254"/>
          </a:xfrm>
          <a:prstGeom prst="rect">
            <a:avLst/>
          </a:prstGeom>
        </p:spPr>
        <p:txBody>
          <a:bodyPr wrap="square" lIns="0" tIns="0" rIns="0" bIns="0" rtlCol="0" anchor="t">
            <a:spAutoFit/>
          </a:bodyPr>
          <a:lstStyle/>
          <a:p>
            <a:pPr algn="ctr">
              <a:lnSpc>
                <a:spcPts val="11059"/>
              </a:lnSpc>
            </a:pPr>
            <a:r>
              <a:rPr lang="en-US" sz="9600" b="1" spc="-105" dirty="0">
                <a:solidFill>
                  <a:srgbClr val="FFFF00"/>
                </a:solidFill>
                <a:latin typeface="Aharoni" panose="020F0502020204030204" pitchFamily="2" charset="-79"/>
                <a:cs typeface="Aharoni" panose="020F0502020204030204" pitchFamily="2" charset="-79"/>
              </a:rPr>
              <a:t>SocialBuzz</a:t>
            </a:r>
          </a:p>
          <a:p>
            <a:pPr algn="ctr">
              <a:lnSpc>
                <a:spcPts val="11059"/>
              </a:lnSpc>
            </a:pPr>
            <a:r>
              <a:rPr lang="en-US" sz="6600" spc="-105" dirty="0">
                <a:solidFill>
                  <a:srgbClr val="FFFFFF"/>
                </a:solidFill>
                <a:latin typeface="Aharoni" panose="020F0502020204030204" pitchFamily="2" charset="-79"/>
                <a:cs typeface="Aharoni" panose="020F0502020204030204" pitchFamily="2" charset="-79"/>
              </a:rPr>
              <a:t>Most Popular Contents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haroni" panose="02010803020104030203" pitchFamily="2" charset="-79"/>
                <a:cs typeface="Aharoni" panose="02010803020104030203" pitchFamily="2" charset="-79"/>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E8FB9EFB-E744-F7FE-E2DD-8D3ABA3C658B}"/>
              </a:ext>
            </a:extLst>
          </p:cNvPr>
          <p:cNvSpPr txBox="1"/>
          <p:nvPr/>
        </p:nvSpPr>
        <p:spPr>
          <a:xfrm>
            <a:off x="11861431" y="571500"/>
            <a:ext cx="4800600" cy="9325630"/>
          </a:xfrm>
          <a:prstGeom prst="rect">
            <a:avLst/>
          </a:prstGeom>
          <a:noFill/>
        </p:spPr>
        <p:txBody>
          <a:bodyPr wrap="square" rtlCol="0">
            <a:spAutoFit/>
          </a:bodyPr>
          <a:lstStyle/>
          <a:p>
            <a:pPr marL="285750" indent="-285750" algn="just">
              <a:buFont typeface="Arial" panose="020B0604020202020204" pitchFamily="34" charset="0"/>
              <a:buChar char="•"/>
            </a:pPr>
            <a:r>
              <a:rPr lang="en-US" sz="2400" spc="-80" dirty="0">
                <a:solidFill>
                  <a:srgbClr val="000000"/>
                </a:solidFill>
                <a:latin typeface="Avenir Next LT Pro" panose="020B0504020202020204" pitchFamily="34" charset="0"/>
              </a:rPr>
              <a:t>It is evident that users are highly engaged with animal-related posts. This category gathers the most attention and generates significant interest among users. Moreover, the impressions and feedback received for animal-related posts are mostly positive, indicating a favorable sentiment towards this category.</a:t>
            </a:r>
          </a:p>
          <a:p>
            <a:pPr marL="285750" indent="-285750" algn="just">
              <a:buFont typeface="Arial" panose="020B0604020202020204" pitchFamily="34" charset="0"/>
              <a:buChar char="•"/>
            </a:pPr>
            <a:endParaRPr lang="en-US" sz="2400" spc="-80" dirty="0">
              <a:solidFill>
                <a:srgbClr val="000000"/>
              </a:solidFill>
              <a:latin typeface="Avenir Next LT Pro" panose="020B0504020202020204" pitchFamily="34" charset="0"/>
            </a:endParaRPr>
          </a:p>
          <a:p>
            <a:pPr marL="285750" indent="-285750" algn="just">
              <a:buFont typeface="Arial" panose="020B0604020202020204" pitchFamily="34" charset="0"/>
              <a:buChar char="•"/>
            </a:pPr>
            <a:r>
              <a:rPr lang="en-US" sz="2400" spc="-80" dirty="0">
                <a:solidFill>
                  <a:srgbClr val="000000"/>
                </a:solidFill>
                <a:latin typeface="Avenir Next LT Pro" panose="020B0504020202020204" pitchFamily="34" charset="0"/>
              </a:rPr>
              <a:t>Apart from animal-related posts, the top 5 categories that also attract user attention and engagement include healthy eating, technology, science, and food.</a:t>
            </a:r>
          </a:p>
          <a:p>
            <a:pPr marL="285750" indent="-285750" algn="just">
              <a:buFont typeface="Arial" panose="020B0604020202020204" pitchFamily="34" charset="0"/>
              <a:buChar char="•"/>
            </a:pPr>
            <a:endParaRPr lang="en-US" sz="2400" spc="-80" dirty="0">
              <a:solidFill>
                <a:srgbClr val="000000"/>
              </a:solidFill>
              <a:latin typeface="Avenir Next LT Pro" panose="020B0504020202020204" pitchFamily="34" charset="0"/>
            </a:endParaRPr>
          </a:p>
          <a:p>
            <a:pPr marL="285750" indent="-285750" algn="just">
              <a:buFont typeface="Arial" panose="020B0604020202020204" pitchFamily="34" charset="0"/>
              <a:buChar char="•"/>
            </a:pPr>
            <a:r>
              <a:rPr lang="en-US" sz="2400" spc="-80" dirty="0">
                <a:solidFill>
                  <a:srgbClr val="000000"/>
                </a:solidFill>
                <a:latin typeface="Avenir Next LT Pro" panose="020B0504020202020204" pitchFamily="34" charset="0"/>
              </a:rPr>
              <a:t>From the analysis, it can be observed that food related contents (healthy eating and food) and technology &amp; science are related categories. It can show the common interests of the audience.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8707"/>
          </a:xfrm>
          <a:prstGeom prst="rect">
            <a:avLst/>
          </a:prstGeom>
        </p:spPr>
        <p:txBody>
          <a:bodyPr lIns="0" tIns="0" rIns="0" bIns="0" rtlCol="0" anchor="t">
            <a:spAutoFit/>
          </a:bodyPr>
          <a:lstStyle/>
          <a:p>
            <a:pPr>
              <a:lnSpc>
                <a:spcPts val="3640"/>
              </a:lnSpc>
            </a:pPr>
            <a:r>
              <a:rPr lang="en-US" sz="2600" spc="-26" dirty="0">
                <a:solidFill>
                  <a:srgbClr val="FFFFFF"/>
                </a:solidFill>
                <a:latin typeface="Avenir Next LT Pro" panose="020B0504020202020204" pitchFamily="34" charset="0"/>
                <a:cs typeface="Aharoni" panose="02010803020104030203" pitchFamily="2" charset="-79"/>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haroni" panose="02010803020104030203" pitchFamily="2" charset="-79"/>
                <a:cs typeface="Aharoni" panose="02010803020104030203" pitchFamily="2" charset="-79"/>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87652"/>
            <a:chOff x="0" y="0"/>
            <a:chExt cx="11564591" cy="5050202"/>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Aharoni" panose="02010803020104030203" pitchFamily="2" charset="-79"/>
                  <a:cs typeface="Aharoni" panose="02010803020104030203" pitchFamily="2" charset="-79"/>
                </a:rPr>
                <a:t>Today's agenda</a:t>
              </a:r>
            </a:p>
          </p:txBody>
        </p:sp>
        <p:sp>
          <p:nvSpPr>
            <p:cNvPr id="4" name="TextBox 4"/>
            <p:cNvSpPr txBox="1"/>
            <p:nvPr/>
          </p:nvSpPr>
          <p:spPr>
            <a:xfrm>
              <a:off x="0" y="2298166"/>
              <a:ext cx="11564591" cy="2752036"/>
            </a:xfrm>
            <a:prstGeom prst="rect">
              <a:avLst/>
            </a:prstGeom>
          </p:spPr>
          <p:txBody>
            <a:bodyPr lIns="0" tIns="0" rIns="0" bIns="0" rtlCol="0" anchor="t">
              <a:spAutoFit/>
            </a:bodyPr>
            <a:lstStyle/>
            <a:p>
              <a:pPr marL="342900" indent="-342900">
                <a:lnSpc>
                  <a:spcPts val="2660"/>
                </a:lnSpc>
                <a:buFont typeface="Arial" panose="020B0604020202020204" pitchFamily="34" charset="0"/>
                <a:buChar char="•"/>
              </a:pPr>
              <a:r>
                <a:rPr lang="en-US" sz="1900" spc="-19" dirty="0">
                  <a:solidFill>
                    <a:srgbClr val="000000"/>
                  </a:solidFill>
                  <a:latin typeface="Avenir Next LT Pro" panose="020B0504020202020204" pitchFamily="34" charset="0"/>
                  <a:cs typeface="Aharoni" panose="02010803020104030203" pitchFamily="2" charset="-79"/>
                </a:rPr>
                <a:t>Project recap</a:t>
              </a:r>
            </a:p>
            <a:p>
              <a:pPr marL="342900" indent="-342900">
                <a:lnSpc>
                  <a:spcPts val="2660"/>
                </a:lnSpc>
                <a:buFont typeface="Arial" panose="020B0604020202020204" pitchFamily="34" charset="0"/>
                <a:buChar char="•"/>
              </a:pPr>
              <a:r>
                <a:rPr lang="en-US" sz="1900" spc="-19" dirty="0">
                  <a:solidFill>
                    <a:srgbClr val="000000"/>
                  </a:solidFill>
                  <a:latin typeface="Avenir Next LT Pro" panose="020B0504020202020204" pitchFamily="34" charset="0"/>
                  <a:cs typeface="Aharoni" panose="02010803020104030203" pitchFamily="2" charset="-79"/>
                </a:rPr>
                <a:t>Problem</a:t>
              </a:r>
            </a:p>
            <a:p>
              <a:pPr marL="342900" indent="-342900">
                <a:lnSpc>
                  <a:spcPts val="2660"/>
                </a:lnSpc>
                <a:buFont typeface="Arial" panose="020B0604020202020204" pitchFamily="34" charset="0"/>
                <a:buChar char="•"/>
              </a:pPr>
              <a:r>
                <a:rPr lang="en-US" sz="1900" spc="-19" dirty="0">
                  <a:solidFill>
                    <a:srgbClr val="000000"/>
                  </a:solidFill>
                  <a:latin typeface="Avenir Next LT Pro" panose="020B0504020202020204" pitchFamily="34" charset="0"/>
                  <a:cs typeface="Aharoni" panose="02010803020104030203" pitchFamily="2" charset="-79"/>
                </a:rPr>
                <a:t>The Analytics team</a:t>
              </a:r>
            </a:p>
            <a:p>
              <a:pPr marL="342900" indent="-342900">
                <a:lnSpc>
                  <a:spcPts val="2660"/>
                </a:lnSpc>
                <a:buFont typeface="Arial" panose="020B0604020202020204" pitchFamily="34" charset="0"/>
                <a:buChar char="•"/>
              </a:pPr>
              <a:r>
                <a:rPr lang="en-US" sz="1900" spc="-19" dirty="0">
                  <a:solidFill>
                    <a:srgbClr val="000000"/>
                  </a:solidFill>
                  <a:latin typeface="Avenir Next LT Pro" panose="020B0504020202020204" pitchFamily="34" charset="0"/>
                  <a:cs typeface="Aharoni" panose="02010803020104030203" pitchFamily="2" charset="-79"/>
                </a:rPr>
                <a:t>Process</a:t>
              </a:r>
            </a:p>
            <a:p>
              <a:pPr marL="342900" indent="-342900">
                <a:lnSpc>
                  <a:spcPts val="2660"/>
                </a:lnSpc>
                <a:buFont typeface="Arial" panose="020B0604020202020204" pitchFamily="34" charset="0"/>
                <a:buChar char="•"/>
              </a:pPr>
              <a:r>
                <a:rPr lang="en-US" sz="1900" spc="-19" dirty="0">
                  <a:solidFill>
                    <a:srgbClr val="000000"/>
                  </a:solidFill>
                  <a:latin typeface="Avenir Next LT Pro" panose="020B0504020202020204" pitchFamily="34" charset="0"/>
                  <a:cs typeface="Aharoni" panose="02010803020104030203" pitchFamily="2" charset="-79"/>
                </a:rPr>
                <a:t>Insights</a:t>
              </a:r>
            </a:p>
            <a:p>
              <a:pPr marL="342900" indent="-342900">
                <a:lnSpc>
                  <a:spcPts val="2660"/>
                </a:lnSpc>
                <a:buFont typeface="Arial" panose="020B0604020202020204" pitchFamily="34" charset="0"/>
                <a:buChar char="•"/>
              </a:pPr>
              <a:r>
                <a:rPr lang="en-US" sz="1900" spc="-19" dirty="0">
                  <a:solidFill>
                    <a:srgbClr val="000000"/>
                  </a:solidFill>
                  <a:latin typeface="Avenir Next LT Pro" panose="020B0504020202020204" pitchFamily="34" charset="0"/>
                  <a:cs typeface="Aharoni" panose="02010803020104030203" pitchFamily="2" charset="-79"/>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49611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Aharoni" panose="02010803020104030203" pitchFamily="2" charset="-79"/>
                <a:cs typeface="Aharoni" panose="02010803020104030203" pitchFamily="2" charset="-79"/>
              </a:rPr>
              <a:t>Project Recap</a:t>
            </a:r>
          </a:p>
        </p:txBody>
      </p:sp>
      <p:sp>
        <p:nvSpPr>
          <p:cNvPr id="37" name="Plaque 36">
            <a:extLst>
              <a:ext uri="{FF2B5EF4-FFF2-40B4-BE49-F238E27FC236}">
                <a16:creationId xmlns:a16="http://schemas.microsoft.com/office/drawing/2014/main" id="{60E8851F-F055-4F08-2B9C-CB652CB33DA4}"/>
              </a:ext>
            </a:extLst>
          </p:cNvPr>
          <p:cNvSpPr/>
          <p:nvPr/>
        </p:nvSpPr>
        <p:spPr>
          <a:xfrm>
            <a:off x="7104569" y="1909667"/>
            <a:ext cx="9829800" cy="6205633"/>
          </a:xfrm>
          <a:prstGeom prst="plaque">
            <a:avLst/>
          </a:prstGeom>
          <a:solidFill>
            <a:schemeClr val="accent5">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spc="-80" dirty="0">
                <a:solidFill>
                  <a:srgbClr val="FFFFFF"/>
                </a:solidFill>
                <a:latin typeface="Avenir Next LT Pro" panose="020B0504020202020204" pitchFamily="34" charset="0"/>
                <a:cs typeface="Aharoni" panose="02010803020104030203" pitchFamily="2" charset="-79"/>
              </a:rPr>
              <a:t>Social Buzz is a social media company that was founded in 2010. Currently, it is experiencing rapid growth and must swiftly adjust to its expanding global presence. To tackle the challenges faced by the company, Accenture has proposed a 3-month initial project, leveraging its expertise.</a:t>
            </a:r>
          </a:p>
          <a:p>
            <a:pPr algn="ctr"/>
            <a:endParaRPr lang="en-US" sz="2400" spc="-80" dirty="0">
              <a:solidFill>
                <a:srgbClr val="FFFFFF"/>
              </a:solidFill>
              <a:latin typeface="Avenir Next LT Pro" panose="020B0504020202020204" pitchFamily="34" charset="0"/>
              <a:cs typeface="Aharoni" panose="02010803020104030203" pitchFamily="2" charset="-79"/>
            </a:endParaRPr>
          </a:p>
          <a:p>
            <a:pPr algn="ctr"/>
            <a:r>
              <a:rPr lang="en-US" sz="2400" spc="-80" dirty="0">
                <a:solidFill>
                  <a:srgbClr val="FFFFFF"/>
                </a:solidFill>
                <a:latin typeface="Avenir Next LT Pro" panose="020B0504020202020204" pitchFamily="34" charset="0"/>
                <a:cs typeface="Aharoni" panose="02010803020104030203" pitchFamily="2" charset="-79"/>
              </a:rPr>
              <a:t>The project has 3 different objectives:</a:t>
            </a:r>
          </a:p>
          <a:p>
            <a:pPr marL="342900" indent="-342900" algn="ctr">
              <a:buFont typeface="Arial" panose="020B0604020202020204" pitchFamily="34" charset="0"/>
              <a:buChar char="•"/>
            </a:pPr>
            <a:r>
              <a:rPr lang="en-US" sz="2400" spc="-80" dirty="0">
                <a:solidFill>
                  <a:srgbClr val="FFFFFF"/>
                </a:solidFill>
                <a:latin typeface="Avenir Next LT Pro" panose="020B0504020202020204" pitchFamily="34" charset="0"/>
                <a:cs typeface="Aharoni" panose="02010803020104030203" pitchFamily="2" charset="-79"/>
              </a:rPr>
              <a:t>An audit for firm’s big data practice;</a:t>
            </a:r>
          </a:p>
          <a:p>
            <a:pPr marL="342900" indent="-342900" algn="ctr">
              <a:buFont typeface="Arial" panose="020B0604020202020204" pitchFamily="34" charset="0"/>
              <a:buChar char="•"/>
            </a:pPr>
            <a:r>
              <a:rPr lang="en-US" sz="2400" spc="-80" dirty="0">
                <a:solidFill>
                  <a:srgbClr val="FFFFFF"/>
                </a:solidFill>
                <a:latin typeface="Avenir Next LT Pro" panose="020B0504020202020204" pitchFamily="34" charset="0"/>
                <a:cs typeface="Aharoni" panose="02010803020104030203" pitchFamily="2" charset="-79"/>
              </a:rPr>
              <a:t>Analyzing the firm’s Initial Public Offering strategy and giving recommendations;</a:t>
            </a:r>
          </a:p>
          <a:p>
            <a:pPr marL="342900" indent="-342900" algn="ctr">
              <a:buFont typeface="Arial" panose="020B0604020202020204" pitchFamily="34" charset="0"/>
              <a:buChar char="•"/>
            </a:pPr>
            <a:r>
              <a:rPr lang="en-US" sz="2400" spc="-80" dirty="0">
                <a:solidFill>
                  <a:srgbClr val="FFFFFF"/>
                </a:solidFill>
                <a:latin typeface="Avenir Next LT Pro" panose="020B0504020202020204" pitchFamily="34" charset="0"/>
                <a:cs typeface="Aharoni" panose="02010803020104030203" pitchFamily="2" charset="-79"/>
              </a:rPr>
              <a:t>Data analysis to discover the top 5 most popular content categories.</a:t>
            </a:r>
          </a:p>
          <a:p>
            <a:pPr algn="ctr"/>
            <a:endParaRPr lang="en-US" dirty="0">
              <a:latin typeface="Avenir Next LT Pro" panose="020B0504020202020204" pitchFamily="34" charset="0"/>
              <a:cs typeface="Aharoni" panose="02010803020104030203"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779350"/>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1623745"/>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Aharoni" panose="02010803020104030203" pitchFamily="2" charset="-79"/>
                <a:cs typeface="Aharoni" panose="02010803020104030203" pitchFamily="2" charset="-79"/>
              </a:rPr>
              <a:t>Problem</a:t>
            </a:r>
          </a:p>
        </p:txBody>
      </p:sp>
      <p:sp>
        <p:nvSpPr>
          <p:cNvPr id="22" name="TextBox 21">
            <a:extLst>
              <a:ext uri="{FF2B5EF4-FFF2-40B4-BE49-F238E27FC236}">
                <a16:creationId xmlns:a16="http://schemas.microsoft.com/office/drawing/2014/main" id="{F5592BA3-A7D5-5BBE-C7D4-89A83D0ED1CA}"/>
              </a:ext>
            </a:extLst>
          </p:cNvPr>
          <p:cNvSpPr txBox="1"/>
          <p:nvPr/>
        </p:nvSpPr>
        <p:spPr>
          <a:xfrm>
            <a:off x="10439400" y="6134100"/>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3245093E-42A0-312A-FA26-EF445923EF68}"/>
              </a:ext>
            </a:extLst>
          </p:cNvPr>
          <p:cNvSpPr txBox="1"/>
          <p:nvPr/>
        </p:nvSpPr>
        <p:spPr>
          <a:xfrm>
            <a:off x="2299310" y="4246714"/>
            <a:ext cx="7136181" cy="5262979"/>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spc="-80" dirty="0">
                <a:solidFill>
                  <a:srgbClr val="FFFFFF"/>
                </a:solidFill>
                <a:latin typeface="Avenir Next LT Pro" panose="020B0504020202020204" pitchFamily="34" charset="0"/>
              </a:rPr>
              <a:t>500,000,000 active users per month and 100,000 posts per day make it difficult to handle the data and follow the trends.</a:t>
            </a:r>
          </a:p>
          <a:p>
            <a:pPr algn="just"/>
            <a:endParaRPr lang="en-US" sz="2800" spc="-80" dirty="0">
              <a:solidFill>
                <a:srgbClr val="FFFFFF"/>
              </a:solidFill>
              <a:latin typeface="Avenir Next LT Pro" panose="020B0504020202020204" pitchFamily="34" charset="0"/>
            </a:endParaRPr>
          </a:p>
          <a:p>
            <a:pPr marL="457200" indent="-457200" algn="just">
              <a:buFont typeface="Wingdings" panose="05000000000000000000" pitchFamily="2" charset="2"/>
              <a:buChar char="v"/>
            </a:pPr>
            <a:r>
              <a:rPr lang="en-US" sz="2800" spc="-80" dirty="0">
                <a:solidFill>
                  <a:srgbClr val="FFFFFF"/>
                </a:solidFill>
                <a:latin typeface="Avenir Next LT Pro" panose="020B0504020202020204" pitchFamily="34" charset="0"/>
              </a:rPr>
              <a:t>There are various methods to react to the posts published within social media that every reaction types’ values needs to be analyzed to uncover the posts’ popularity.</a:t>
            </a:r>
          </a:p>
          <a:p>
            <a:pPr marL="285750" indent="-285750" algn="just">
              <a:buFont typeface="Arial" panose="020B0604020202020204" pitchFamily="34" charset="0"/>
              <a:buChar char="•"/>
            </a:pPr>
            <a:endParaRPr lang="en-US" sz="2800" spc="-80" dirty="0">
              <a:solidFill>
                <a:srgbClr val="FFFFFF"/>
              </a:solidFill>
              <a:latin typeface="Avenir Next LT Pro" panose="020B0504020202020204" pitchFamily="34" charset="0"/>
            </a:endParaRPr>
          </a:p>
          <a:p>
            <a:pPr marL="457200" indent="-457200" algn="just">
              <a:buFont typeface="Wingdings" panose="05000000000000000000" pitchFamily="2" charset="2"/>
              <a:buChar char="v"/>
            </a:pPr>
            <a:r>
              <a:rPr lang="en-US" sz="2800" spc="-80" dirty="0">
                <a:solidFill>
                  <a:srgbClr val="FFFFFF"/>
                </a:solidFill>
                <a:latin typeface="Avenir Next LT Pro" panose="020B0504020202020204" pitchFamily="34" charset="0"/>
              </a:rPr>
              <a:t>The primary objective is to identify the top 5 categories that have the highest level of popularity.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Aharoni" panose="02010803020104030203" pitchFamily="2" charset="-79"/>
                <a:cs typeface="Aharoni" panose="02010803020104030203" pitchFamily="2" charset="-79"/>
              </a:rPr>
              <a:t>The Analytics team</a:t>
            </a:r>
          </a:p>
        </p:txBody>
      </p:sp>
      <p:sp>
        <p:nvSpPr>
          <p:cNvPr id="32" name="TextBox 31">
            <a:extLst>
              <a:ext uri="{FF2B5EF4-FFF2-40B4-BE49-F238E27FC236}">
                <a16:creationId xmlns:a16="http://schemas.microsoft.com/office/drawing/2014/main" id="{43F5D67C-8B9A-3BD3-5324-E9E5DAFE88FC}"/>
              </a:ext>
            </a:extLst>
          </p:cNvPr>
          <p:cNvSpPr txBox="1"/>
          <p:nvPr/>
        </p:nvSpPr>
        <p:spPr>
          <a:xfrm>
            <a:off x="14330883" y="1789232"/>
            <a:ext cx="3193438" cy="646331"/>
          </a:xfrm>
          <a:prstGeom prst="rect">
            <a:avLst/>
          </a:prstGeom>
          <a:noFill/>
        </p:spPr>
        <p:txBody>
          <a:bodyPr wrap="none" rtlCol="0">
            <a:spAutoFit/>
          </a:bodyPr>
          <a:lstStyle/>
          <a:p>
            <a:r>
              <a:rPr lang="en-US" b="1" dirty="0">
                <a:latin typeface="Avenir Next LT Pro" panose="020B0504020202020204" pitchFamily="34" charset="0"/>
              </a:rPr>
              <a:t>Chief Technology Architect</a:t>
            </a:r>
            <a:endParaRPr lang="en-US" dirty="0">
              <a:latin typeface="Avenir Next LT Pro" panose="020B0504020202020204" pitchFamily="34" charset="0"/>
            </a:endParaRPr>
          </a:p>
          <a:p>
            <a:r>
              <a:rPr lang="en-US" dirty="0">
                <a:latin typeface="Avenir Next LT Pro" panose="020B0504020202020204" pitchFamily="34" charset="0"/>
              </a:rPr>
              <a:t>Andrea Fleming</a:t>
            </a:r>
          </a:p>
        </p:txBody>
      </p:sp>
      <p:sp>
        <p:nvSpPr>
          <p:cNvPr id="33" name="TextBox 32">
            <a:extLst>
              <a:ext uri="{FF2B5EF4-FFF2-40B4-BE49-F238E27FC236}">
                <a16:creationId xmlns:a16="http://schemas.microsoft.com/office/drawing/2014/main" id="{7E2F5F11-98D0-910E-A1CF-07794365D9AF}"/>
              </a:ext>
            </a:extLst>
          </p:cNvPr>
          <p:cNvSpPr txBox="1"/>
          <p:nvPr/>
        </p:nvSpPr>
        <p:spPr>
          <a:xfrm>
            <a:off x="14330883" y="4686360"/>
            <a:ext cx="2023311" cy="646331"/>
          </a:xfrm>
          <a:prstGeom prst="rect">
            <a:avLst/>
          </a:prstGeom>
          <a:noFill/>
        </p:spPr>
        <p:txBody>
          <a:bodyPr wrap="none" rtlCol="0">
            <a:spAutoFit/>
          </a:bodyPr>
          <a:lstStyle/>
          <a:p>
            <a:r>
              <a:rPr lang="en-US" b="1" dirty="0">
                <a:latin typeface="Avenir Next LT Pro" panose="020B0504020202020204" pitchFamily="34" charset="0"/>
                <a:cs typeface="Aharoni" panose="02010803020104030203" pitchFamily="2" charset="-79"/>
              </a:rPr>
              <a:t>Senior Principal</a:t>
            </a:r>
            <a:endParaRPr lang="en-US" dirty="0">
              <a:latin typeface="Avenir Next LT Pro" panose="020B0504020202020204" pitchFamily="34" charset="0"/>
              <a:cs typeface="Aharoni" panose="02010803020104030203" pitchFamily="2" charset="-79"/>
            </a:endParaRPr>
          </a:p>
          <a:p>
            <a:r>
              <a:rPr lang="en-US" dirty="0">
                <a:latin typeface="Avenir Next LT Pro" panose="020B0504020202020204" pitchFamily="34" charset="0"/>
                <a:cs typeface="Aharoni" panose="02010803020104030203" pitchFamily="2" charset="-79"/>
              </a:rPr>
              <a:t>Marcus </a:t>
            </a:r>
            <a:r>
              <a:rPr lang="en-US" dirty="0" err="1">
                <a:latin typeface="Avenir Next LT Pro" panose="020B0504020202020204" pitchFamily="34" charset="0"/>
                <a:cs typeface="Aharoni" panose="02010803020104030203" pitchFamily="2" charset="-79"/>
              </a:rPr>
              <a:t>Rompton</a:t>
            </a:r>
            <a:endParaRPr lang="en-US" dirty="0">
              <a:latin typeface="Avenir Next LT Pro" panose="020B0504020202020204" pitchFamily="34" charset="0"/>
              <a:cs typeface="Aharoni" panose="02010803020104030203" pitchFamily="2" charset="-79"/>
            </a:endParaRPr>
          </a:p>
        </p:txBody>
      </p:sp>
      <p:sp>
        <p:nvSpPr>
          <p:cNvPr id="34" name="TextBox 33">
            <a:extLst>
              <a:ext uri="{FF2B5EF4-FFF2-40B4-BE49-F238E27FC236}">
                <a16:creationId xmlns:a16="http://schemas.microsoft.com/office/drawing/2014/main" id="{BAA46E62-4CCA-93AA-5FE0-D1716D94B3FF}"/>
              </a:ext>
            </a:extLst>
          </p:cNvPr>
          <p:cNvSpPr txBox="1"/>
          <p:nvPr/>
        </p:nvSpPr>
        <p:spPr>
          <a:xfrm>
            <a:off x="14330883" y="7583489"/>
            <a:ext cx="2106026" cy="646331"/>
          </a:xfrm>
          <a:prstGeom prst="rect">
            <a:avLst/>
          </a:prstGeom>
          <a:noFill/>
        </p:spPr>
        <p:txBody>
          <a:bodyPr wrap="none" rtlCol="0">
            <a:spAutoFit/>
          </a:bodyPr>
          <a:lstStyle/>
          <a:p>
            <a:r>
              <a:rPr lang="en-US" b="1" dirty="0">
                <a:latin typeface="Avenir Next LT Pro" panose="020B0504020202020204" pitchFamily="34" charset="0"/>
              </a:rPr>
              <a:t>Data Analyst</a:t>
            </a:r>
          </a:p>
          <a:p>
            <a:r>
              <a:rPr lang="en-US" dirty="0" err="1">
                <a:latin typeface="Avenir Next LT Pro" panose="020B0504020202020204" pitchFamily="34" charset="0"/>
              </a:rPr>
              <a:t>Mughdat</a:t>
            </a:r>
            <a:r>
              <a:rPr lang="en-US" dirty="0">
                <a:latin typeface="Avenir Next LT Pro" panose="020B0504020202020204" pitchFamily="34" charset="0"/>
              </a:rPr>
              <a:t> Hajizada</a:t>
            </a:r>
          </a:p>
        </p:txBody>
      </p:sp>
      <p:pic>
        <p:nvPicPr>
          <p:cNvPr id="36" name="Picture 35" descr="A person standing on a balcony with a city in the background&#10;&#10;Description automatically generated with low confidence">
            <a:extLst>
              <a:ext uri="{FF2B5EF4-FFF2-40B4-BE49-F238E27FC236}">
                <a16:creationId xmlns:a16="http://schemas.microsoft.com/office/drawing/2014/main" id="{F2EC1230-0D28-AF82-30C6-F7A7B88BB3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8701" y="6930494"/>
            <a:ext cx="1991617" cy="2085137"/>
          </a:xfrm>
          <a:prstGeom prst="ellipse">
            <a:avLst/>
          </a:prstGeom>
          <a:ln w="28575" cap="rnd">
            <a:solidFill>
              <a:srgbClr val="2E44D8"/>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849167" y="406153"/>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haroni" panose="02010803020104030203" pitchFamily="2" charset="-79"/>
                <a:cs typeface="Aharoni" panose="02010803020104030203" pitchFamily="2" charset="-79"/>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4B843A1-B91D-DF73-6480-E45A212F9A47}"/>
              </a:ext>
            </a:extLst>
          </p:cNvPr>
          <p:cNvSpPr txBox="1"/>
          <p:nvPr/>
        </p:nvSpPr>
        <p:spPr>
          <a:xfrm>
            <a:off x="4064173" y="1409231"/>
            <a:ext cx="10245754" cy="646331"/>
          </a:xfrm>
          <a:prstGeom prst="rect">
            <a:avLst/>
          </a:prstGeom>
          <a:noFill/>
        </p:spPr>
        <p:txBody>
          <a:bodyPr wrap="none" rtlCol="0">
            <a:spAutoFit/>
          </a:bodyPr>
          <a:lstStyle/>
          <a:p>
            <a:r>
              <a:rPr lang="en-US" sz="3600" b="1" spc="-80" dirty="0">
                <a:solidFill>
                  <a:srgbClr val="FFFFFF"/>
                </a:solidFill>
                <a:latin typeface="Avenir Next LT Pro" panose="020B0504020202020204" pitchFamily="34" charset="0"/>
              </a:rPr>
              <a:t>Data Understanding </a:t>
            </a:r>
            <a:r>
              <a:rPr lang="en-US" sz="3600" spc="-80" dirty="0">
                <a:solidFill>
                  <a:srgbClr val="FFFFFF"/>
                </a:solidFill>
                <a:latin typeface="Avenir Next LT Pro" panose="020B0504020202020204" pitchFamily="34" charset="0"/>
              </a:rPr>
              <a:t>– choosing relevant datasets</a:t>
            </a:r>
          </a:p>
        </p:txBody>
      </p:sp>
      <p:sp>
        <p:nvSpPr>
          <p:cNvPr id="40" name="TextBox 39">
            <a:extLst>
              <a:ext uri="{FF2B5EF4-FFF2-40B4-BE49-F238E27FC236}">
                <a16:creationId xmlns:a16="http://schemas.microsoft.com/office/drawing/2014/main" id="{D958AC5E-5A0A-87E1-9FD7-188BD0B6003E}"/>
              </a:ext>
            </a:extLst>
          </p:cNvPr>
          <p:cNvSpPr txBox="1"/>
          <p:nvPr/>
        </p:nvSpPr>
        <p:spPr>
          <a:xfrm>
            <a:off x="5820310" y="2922567"/>
            <a:ext cx="7931210" cy="646331"/>
          </a:xfrm>
          <a:prstGeom prst="rect">
            <a:avLst/>
          </a:prstGeom>
          <a:noFill/>
        </p:spPr>
        <p:txBody>
          <a:bodyPr wrap="none" rtlCol="0">
            <a:spAutoFit/>
          </a:bodyPr>
          <a:lstStyle/>
          <a:p>
            <a:r>
              <a:rPr lang="en-US" sz="3600" b="1" spc="-80" dirty="0">
                <a:solidFill>
                  <a:srgbClr val="FFFFFF"/>
                </a:solidFill>
                <a:latin typeface="Avenir Next LT Pro" panose="020B0504020202020204" pitchFamily="34" charset="0"/>
              </a:rPr>
              <a:t>Data Cleaning </a:t>
            </a:r>
            <a:r>
              <a:rPr lang="en-US" sz="3600" spc="-80" dirty="0">
                <a:solidFill>
                  <a:srgbClr val="FFFFFF"/>
                </a:solidFill>
                <a:latin typeface="Avenir Next LT Pro" panose="020B0504020202020204" pitchFamily="34" charset="0"/>
              </a:rPr>
              <a:t>– removing NA values</a:t>
            </a:r>
          </a:p>
        </p:txBody>
      </p:sp>
      <p:sp>
        <p:nvSpPr>
          <p:cNvPr id="42" name="TextBox 41">
            <a:extLst>
              <a:ext uri="{FF2B5EF4-FFF2-40B4-BE49-F238E27FC236}">
                <a16:creationId xmlns:a16="http://schemas.microsoft.com/office/drawing/2014/main" id="{161DBD4F-C838-1A20-5FE3-CDE409F477E9}"/>
              </a:ext>
            </a:extLst>
          </p:cNvPr>
          <p:cNvSpPr txBox="1"/>
          <p:nvPr/>
        </p:nvSpPr>
        <p:spPr>
          <a:xfrm>
            <a:off x="7790547" y="4442985"/>
            <a:ext cx="9354319" cy="1200329"/>
          </a:xfrm>
          <a:prstGeom prst="rect">
            <a:avLst/>
          </a:prstGeom>
          <a:noFill/>
        </p:spPr>
        <p:txBody>
          <a:bodyPr wrap="square" rtlCol="0">
            <a:spAutoFit/>
          </a:bodyPr>
          <a:lstStyle/>
          <a:p>
            <a:r>
              <a:rPr lang="en-US" sz="3600" b="1" spc="-80" dirty="0">
                <a:solidFill>
                  <a:srgbClr val="FFFFFF"/>
                </a:solidFill>
                <a:latin typeface="Avenir Next LT Pro" panose="020B0504020202020204" pitchFamily="34" charset="0"/>
              </a:rPr>
              <a:t>Merging Datasets </a:t>
            </a:r>
            <a:r>
              <a:rPr lang="en-US" sz="3600" spc="-80" dirty="0">
                <a:solidFill>
                  <a:srgbClr val="FFFFFF"/>
                </a:solidFill>
                <a:latin typeface="Avenir Next LT Pro" panose="020B0504020202020204" pitchFamily="34" charset="0"/>
              </a:rPr>
              <a:t>– combining different datasets using ID values</a:t>
            </a:r>
          </a:p>
        </p:txBody>
      </p:sp>
      <p:sp>
        <p:nvSpPr>
          <p:cNvPr id="43" name="TextBox 42">
            <a:extLst>
              <a:ext uri="{FF2B5EF4-FFF2-40B4-BE49-F238E27FC236}">
                <a16:creationId xmlns:a16="http://schemas.microsoft.com/office/drawing/2014/main" id="{D72B463E-9A00-EC73-E5B4-63C6DA39D876}"/>
              </a:ext>
            </a:extLst>
          </p:cNvPr>
          <p:cNvSpPr txBox="1"/>
          <p:nvPr/>
        </p:nvSpPr>
        <p:spPr>
          <a:xfrm>
            <a:off x="9531037" y="6079641"/>
            <a:ext cx="8909363" cy="1200329"/>
          </a:xfrm>
          <a:prstGeom prst="rect">
            <a:avLst/>
          </a:prstGeom>
          <a:noFill/>
        </p:spPr>
        <p:txBody>
          <a:bodyPr wrap="square" rtlCol="0">
            <a:spAutoFit/>
          </a:bodyPr>
          <a:lstStyle/>
          <a:p>
            <a:r>
              <a:rPr lang="en-US" sz="3600" b="1" spc="-80" dirty="0">
                <a:solidFill>
                  <a:srgbClr val="FFFFFF"/>
                </a:solidFill>
                <a:latin typeface="Avenir Next LT Pro" panose="020B0504020202020204" pitchFamily="34" charset="0"/>
              </a:rPr>
              <a:t>Data Analysis </a:t>
            </a:r>
            <a:r>
              <a:rPr lang="en-US" sz="3600" spc="-80" dirty="0">
                <a:solidFill>
                  <a:srgbClr val="FFFFFF"/>
                </a:solidFill>
                <a:latin typeface="Avenir Next LT Pro" panose="020B0504020202020204" pitchFamily="34" charset="0"/>
              </a:rPr>
              <a:t>– preparing final dataset and discovering the most popular contents</a:t>
            </a:r>
          </a:p>
        </p:txBody>
      </p:sp>
      <p:sp>
        <p:nvSpPr>
          <p:cNvPr id="44" name="TextBox 43">
            <a:extLst>
              <a:ext uri="{FF2B5EF4-FFF2-40B4-BE49-F238E27FC236}">
                <a16:creationId xmlns:a16="http://schemas.microsoft.com/office/drawing/2014/main" id="{9A35C459-DBE2-C576-C4F4-38AC53D84D7A}"/>
              </a:ext>
            </a:extLst>
          </p:cNvPr>
          <p:cNvSpPr txBox="1"/>
          <p:nvPr/>
        </p:nvSpPr>
        <p:spPr>
          <a:xfrm>
            <a:off x="11307230" y="7735254"/>
            <a:ext cx="6828370" cy="1754326"/>
          </a:xfrm>
          <a:prstGeom prst="rect">
            <a:avLst/>
          </a:prstGeom>
          <a:noFill/>
        </p:spPr>
        <p:txBody>
          <a:bodyPr wrap="square" rtlCol="0">
            <a:spAutoFit/>
          </a:bodyPr>
          <a:lstStyle/>
          <a:p>
            <a:r>
              <a:rPr lang="en-US" sz="3600" b="1" spc="-80" dirty="0">
                <a:solidFill>
                  <a:srgbClr val="FFFFFF"/>
                </a:solidFill>
                <a:latin typeface="Avenir Next LT Pro" panose="020B0504020202020204" pitchFamily="34" charset="0"/>
              </a:rPr>
              <a:t>Interpretation </a:t>
            </a:r>
            <a:r>
              <a:rPr lang="en-US" sz="3600" spc="-80" dirty="0">
                <a:solidFill>
                  <a:srgbClr val="FFFFFF"/>
                </a:solidFill>
                <a:latin typeface="Avenir Next LT Pro" panose="020B0504020202020204" pitchFamily="34" charset="0"/>
              </a:rPr>
              <a:t>– presenting the results and showing the actual trends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9" name="AutoShape 22">
            <a:extLst>
              <a:ext uri="{FF2B5EF4-FFF2-40B4-BE49-F238E27FC236}">
                <a16:creationId xmlns:a16="http://schemas.microsoft.com/office/drawing/2014/main" id="{D1505EBE-714A-AD36-75B2-A5FA1F0523D4}"/>
              </a:ext>
            </a:extLst>
          </p:cNvPr>
          <p:cNvSpPr/>
          <p:nvPr/>
        </p:nvSpPr>
        <p:spPr>
          <a:xfrm>
            <a:off x="-213742" y="0"/>
            <a:ext cx="2168903" cy="10439400"/>
          </a:xfrm>
          <a:prstGeom prst="rect">
            <a:avLst/>
          </a:prstGeom>
          <a:solidFill>
            <a:srgbClr val="A100FF"/>
          </a:solidFill>
        </p:spPr>
        <p:txBody>
          <a:bodyPr vert="vert270"/>
          <a:lstStyle/>
          <a:p>
            <a:pPr algn="ctr"/>
            <a:r>
              <a:rPr lang="en-US" sz="8800" spc="300" dirty="0">
                <a:solidFill>
                  <a:schemeClr val="bg1"/>
                </a:solidFill>
                <a:latin typeface="Aharoni" panose="02010803020104030203" pitchFamily="2" charset="-79"/>
                <a:cs typeface="Aharoni" panose="02010803020104030203" pitchFamily="2" charset="-79"/>
              </a:rPr>
              <a:t>INSIGHTS</a:t>
            </a:r>
            <a:endParaRPr lang="en-US" sz="1200" spc="300" dirty="0">
              <a:solidFill>
                <a:schemeClr val="bg1"/>
              </a:solidFill>
              <a:latin typeface="Aharoni" panose="02010803020104030203" pitchFamily="2" charset="-79"/>
              <a:cs typeface="Aharoni" panose="02010803020104030203" pitchFamily="2" charset="-79"/>
            </a:endParaRPr>
          </a:p>
        </p:txBody>
      </p:sp>
      <p:sp>
        <p:nvSpPr>
          <p:cNvPr id="30" name="TextBox 29">
            <a:extLst>
              <a:ext uri="{FF2B5EF4-FFF2-40B4-BE49-F238E27FC236}">
                <a16:creationId xmlns:a16="http://schemas.microsoft.com/office/drawing/2014/main" id="{6B94AAD9-D41F-C915-840C-7C57B39CF953}"/>
              </a:ext>
            </a:extLst>
          </p:cNvPr>
          <p:cNvSpPr txBox="1"/>
          <p:nvPr/>
        </p:nvSpPr>
        <p:spPr>
          <a:xfrm>
            <a:off x="2109261" y="2476500"/>
            <a:ext cx="3758139" cy="3970318"/>
          </a:xfrm>
          <a:prstGeom prst="rect">
            <a:avLst/>
          </a:prstGeom>
          <a:noFill/>
        </p:spPr>
        <p:txBody>
          <a:bodyPr wrap="square" rtlCol="0">
            <a:spAutoFit/>
          </a:bodyPr>
          <a:lstStyle/>
          <a:p>
            <a:pPr algn="just"/>
            <a:r>
              <a:rPr lang="en-US" sz="2800" spc="-80" dirty="0">
                <a:solidFill>
                  <a:srgbClr val="000000"/>
                </a:solidFill>
                <a:latin typeface="Avenir Next LT Pro" panose="020B0504020202020204" pitchFamily="34" charset="0"/>
              </a:rPr>
              <a:t>There are total of 16 different category types exist. Most common ones are animals, science, health eating and food with the number of posts equal or more than 1700.</a:t>
            </a:r>
          </a:p>
        </p:txBody>
      </p:sp>
      <p:pic>
        <p:nvPicPr>
          <p:cNvPr id="22" name="Picture 2">
            <a:extLst>
              <a:ext uri="{FF2B5EF4-FFF2-40B4-BE49-F238E27FC236}">
                <a16:creationId xmlns:a16="http://schemas.microsoft.com/office/drawing/2014/main" id="{E80C02B6-A9CC-58FB-EEDC-16E47A865B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097395" y="8432463"/>
            <a:ext cx="2972219" cy="881758"/>
          </a:xfrm>
          <a:prstGeom prst="rect">
            <a:avLst/>
          </a:prstGeom>
        </p:spPr>
      </p:pic>
      <p:pic>
        <p:nvPicPr>
          <p:cNvPr id="31" name="Picture 30" descr="A picture containing colorfulness, screenshot, rectangle, design&#10;&#10;Description automatically generated">
            <a:extLst>
              <a:ext uri="{FF2B5EF4-FFF2-40B4-BE49-F238E27FC236}">
                <a16:creationId xmlns:a16="http://schemas.microsoft.com/office/drawing/2014/main" id="{8C6661AF-DDBC-D864-F0B3-06A0E4D591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3043" y="1383832"/>
            <a:ext cx="11533807" cy="6868447"/>
          </a:xfrm>
          <a:prstGeom prst="rect">
            <a:avLst/>
          </a:prstGeom>
        </p:spPr>
      </p:pic>
      <p:sp>
        <p:nvSpPr>
          <p:cNvPr id="32" name="TextBox 31">
            <a:extLst>
              <a:ext uri="{FF2B5EF4-FFF2-40B4-BE49-F238E27FC236}">
                <a16:creationId xmlns:a16="http://schemas.microsoft.com/office/drawing/2014/main" id="{437C3AEC-7BD4-F627-2578-16FE0A0D98B2}"/>
              </a:ext>
            </a:extLst>
          </p:cNvPr>
          <p:cNvSpPr txBox="1"/>
          <p:nvPr/>
        </p:nvSpPr>
        <p:spPr>
          <a:xfrm>
            <a:off x="3612932" y="7478356"/>
            <a:ext cx="3941144" cy="954107"/>
          </a:xfrm>
          <a:prstGeom prst="rect">
            <a:avLst/>
          </a:prstGeom>
          <a:noFill/>
        </p:spPr>
        <p:txBody>
          <a:bodyPr wrap="none" rtlCol="0">
            <a:spAutoFit/>
          </a:bodyPr>
          <a:lstStyle/>
          <a:p>
            <a:pPr algn="ctr"/>
            <a:r>
              <a:rPr lang="en-US" sz="2800" spc="-80" dirty="0">
                <a:solidFill>
                  <a:srgbClr val="000000"/>
                </a:solidFill>
                <a:latin typeface="Avenir Next LT Pro" panose="020B0504020202020204" pitchFamily="34" charset="0"/>
              </a:rPr>
              <a:t>January (781)</a:t>
            </a:r>
          </a:p>
          <a:p>
            <a:pPr algn="ctr"/>
            <a:r>
              <a:rPr lang="en-US" sz="2800" b="1" spc="-80" dirty="0">
                <a:solidFill>
                  <a:srgbClr val="000000"/>
                </a:solidFill>
                <a:latin typeface="Avenir Next LT Pro" panose="020B0504020202020204" pitchFamily="34" charset="0"/>
              </a:rPr>
              <a:t>month with most posts</a:t>
            </a:r>
          </a:p>
        </p:txBody>
      </p:sp>
    </p:spTree>
    <p:extLst>
      <p:ext uri="{BB962C8B-B14F-4D97-AF65-F5344CB8AC3E}">
        <p14:creationId xmlns:p14="http://schemas.microsoft.com/office/powerpoint/2010/main" val="245385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363456" y="8008386"/>
            <a:ext cx="15561087" cy="1819193"/>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aphicFrame>
        <p:nvGraphicFramePr>
          <p:cNvPr id="19" name="Chart 18">
            <a:extLst>
              <a:ext uri="{FF2B5EF4-FFF2-40B4-BE49-F238E27FC236}">
                <a16:creationId xmlns:a16="http://schemas.microsoft.com/office/drawing/2014/main" id="{F5986291-4647-F715-0266-41345631B00B}"/>
              </a:ext>
            </a:extLst>
          </p:cNvPr>
          <p:cNvGraphicFramePr>
            <a:graphicFrameLocks/>
          </p:cNvGraphicFramePr>
          <p:nvPr>
            <p:extLst>
              <p:ext uri="{D42A27DB-BD31-4B8C-83A1-F6EECF244321}">
                <p14:modId xmlns:p14="http://schemas.microsoft.com/office/powerpoint/2010/main" val="118786657"/>
              </p:ext>
            </p:extLst>
          </p:nvPr>
        </p:nvGraphicFramePr>
        <p:xfrm>
          <a:off x="4648200" y="926103"/>
          <a:ext cx="12594785" cy="7082283"/>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a:extLst>
              <a:ext uri="{FF2B5EF4-FFF2-40B4-BE49-F238E27FC236}">
                <a16:creationId xmlns:a16="http://schemas.microsoft.com/office/drawing/2014/main" id="{7B47F73B-388F-93F7-F66E-3B606DED8F73}"/>
              </a:ext>
            </a:extLst>
          </p:cNvPr>
          <p:cNvSpPr txBox="1"/>
          <p:nvPr/>
        </p:nvSpPr>
        <p:spPr>
          <a:xfrm>
            <a:off x="244914" y="2324100"/>
            <a:ext cx="3565085" cy="3108543"/>
          </a:xfrm>
          <a:prstGeom prst="rect">
            <a:avLst/>
          </a:prstGeom>
          <a:noFill/>
        </p:spPr>
        <p:txBody>
          <a:bodyPr wrap="square" rtlCol="0">
            <a:spAutoFit/>
          </a:bodyPr>
          <a:lstStyle/>
          <a:p>
            <a:pPr algn="just"/>
            <a:r>
              <a:rPr lang="en-US" sz="2800" spc="-80" dirty="0">
                <a:solidFill>
                  <a:srgbClr val="000000"/>
                </a:solidFill>
                <a:latin typeface="Avenir Next LT Pro" panose="020B0504020202020204" pitchFamily="34" charset="0"/>
              </a:rPr>
              <a:t>The most popular content is animals, while science, healthy eating, technology and food contents follows the trend, accordingly.</a:t>
            </a:r>
          </a:p>
        </p:txBody>
      </p:sp>
      <p:sp>
        <p:nvSpPr>
          <p:cNvPr id="21" name="AutoShape 22">
            <a:extLst>
              <a:ext uri="{FF2B5EF4-FFF2-40B4-BE49-F238E27FC236}">
                <a16:creationId xmlns:a16="http://schemas.microsoft.com/office/drawing/2014/main" id="{3B36BF45-D7B9-21CC-0B8F-AE0E3C5B32DE}"/>
              </a:ext>
            </a:extLst>
          </p:cNvPr>
          <p:cNvSpPr/>
          <p:nvPr/>
        </p:nvSpPr>
        <p:spPr>
          <a:xfrm rot="5400000">
            <a:off x="2434678" y="-2165686"/>
            <a:ext cx="1193161" cy="5753134"/>
          </a:xfrm>
          <a:prstGeom prst="rect">
            <a:avLst/>
          </a:prstGeom>
          <a:solidFill>
            <a:srgbClr val="A100FF"/>
          </a:solidFill>
        </p:spPr>
        <p:txBody>
          <a:bodyPr vert="vert270"/>
          <a:lstStyle/>
          <a:p>
            <a:pPr algn="ctr"/>
            <a:r>
              <a:rPr lang="en-US" sz="6600" spc="300" dirty="0">
                <a:solidFill>
                  <a:schemeClr val="bg1"/>
                </a:solidFill>
                <a:latin typeface="Aharoni" panose="02010803020104030203" pitchFamily="2" charset="-79"/>
                <a:cs typeface="Aharoni" panose="02010803020104030203" pitchFamily="2" charset="-79"/>
              </a:rPr>
              <a:t>INSIGHTS</a:t>
            </a:r>
            <a:endParaRPr lang="en-US" sz="1000" spc="300" dirty="0">
              <a:solidFill>
                <a:schemeClr val="bg1"/>
              </a:solidFill>
              <a:latin typeface="Aharoni" panose="02010803020104030203" pitchFamily="2" charset="-79"/>
              <a:cs typeface="Aharoni" panose="02010803020104030203" pitchFamily="2" charset="-79"/>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10629900"/>
            <a:ext cx="17253775" cy="878164"/>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7"/>
            <a:ext cx="17253775" cy="266647"/>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vert="vert270"/>
          <a:lstStyle/>
          <a:p>
            <a:pPr algn="ctr"/>
            <a:r>
              <a:rPr lang="en-US" sz="8800" spc="300" dirty="0">
                <a:solidFill>
                  <a:schemeClr val="bg1"/>
                </a:solidFill>
                <a:latin typeface="Aharoni" panose="02010803020104030203" pitchFamily="2" charset="-79"/>
                <a:cs typeface="Aharoni" panose="02010803020104030203" pitchFamily="2" charset="-79"/>
              </a:rPr>
              <a:t>INSIGHTS</a:t>
            </a:r>
            <a:endParaRPr lang="en-US" sz="1200" spc="300" dirty="0">
              <a:solidFill>
                <a:schemeClr val="bg1"/>
              </a:solidFill>
              <a:latin typeface="Aharoni" panose="02010803020104030203" pitchFamily="2" charset="-79"/>
              <a:cs typeface="Aharoni" panose="02010803020104030203" pitchFamily="2" charset="-79"/>
            </a:endParaRPr>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CDE9DD69-F90A-CD12-1C2F-ABC3919F89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6482" y="-14194"/>
            <a:ext cx="9272118" cy="5544962"/>
          </a:xfrm>
          <a:prstGeom prst="rect">
            <a:avLst/>
          </a:prstGeom>
        </p:spPr>
      </p:pic>
      <p:pic>
        <p:nvPicPr>
          <p:cNvPr id="30" name="Picture 29" descr="A picture containing screenshot, rectangle, square, graphics&#10;&#10;Description automatically generated">
            <a:extLst>
              <a:ext uri="{FF2B5EF4-FFF2-40B4-BE49-F238E27FC236}">
                <a16:creationId xmlns:a16="http://schemas.microsoft.com/office/drawing/2014/main" id="{1B177C10-D597-7AC8-E70C-8AFBB6E82C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2600" y="5089979"/>
            <a:ext cx="8711504" cy="5187750"/>
          </a:xfrm>
          <a:prstGeom prst="rect">
            <a:avLst/>
          </a:prstGeom>
        </p:spPr>
      </p:pic>
      <p:sp>
        <p:nvSpPr>
          <p:cNvPr id="31" name="TextBox 30">
            <a:extLst>
              <a:ext uri="{FF2B5EF4-FFF2-40B4-BE49-F238E27FC236}">
                <a16:creationId xmlns:a16="http://schemas.microsoft.com/office/drawing/2014/main" id="{7914BE4E-AF91-9CC2-180F-E6303319C8E8}"/>
              </a:ext>
            </a:extLst>
          </p:cNvPr>
          <p:cNvSpPr txBox="1"/>
          <p:nvPr/>
        </p:nvSpPr>
        <p:spPr>
          <a:xfrm>
            <a:off x="2731911" y="6235622"/>
            <a:ext cx="5904261" cy="1815882"/>
          </a:xfrm>
          <a:prstGeom prst="rect">
            <a:avLst/>
          </a:prstGeom>
          <a:noFill/>
        </p:spPr>
        <p:txBody>
          <a:bodyPr wrap="square" rtlCol="0">
            <a:spAutoFit/>
          </a:bodyPr>
          <a:lstStyle/>
          <a:p>
            <a:pPr algn="just"/>
            <a:r>
              <a:rPr lang="en-US" sz="2800" spc="-80" dirty="0">
                <a:solidFill>
                  <a:srgbClr val="000000"/>
                </a:solidFill>
                <a:latin typeface="Avenir Next LT Pro" panose="020B0504020202020204" pitchFamily="34" charset="0"/>
              </a:rPr>
              <a:t>The given graphs shows the most reaction types to the most popular category – animals. Mostly positive feedback was given to this category.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481</Words>
  <Application>Microsoft Office PowerPoint</Application>
  <PresentationFormat>Custom</PresentationFormat>
  <Paragraphs>81</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Wingdings</vt:lpstr>
      <vt:lpstr>Aharoni</vt:lpstr>
      <vt:lpstr>Avenir Next LT Pro</vt:lpstr>
      <vt:lpstr>Arial</vt:lpstr>
      <vt:lpstr>Graphik Regular</vt:lpstr>
      <vt:lpstr>Calibri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mughdathajizada@gmail.com</cp:lastModifiedBy>
  <cp:revision>15</cp:revision>
  <dcterms:created xsi:type="dcterms:W3CDTF">2006-08-16T00:00:00Z</dcterms:created>
  <dcterms:modified xsi:type="dcterms:W3CDTF">2023-06-26T08:08:34Z</dcterms:modified>
  <dc:identifier>DAEhDyfaYKE</dc:identifier>
</cp:coreProperties>
</file>